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8" autoAdjust="0"/>
    <p:restoredTop sz="94660"/>
  </p:normalViewPr>
  <p:slideViewPr>
    <p:cSldViewPr snapToGrid="0">
      <p:cViewPr varScale="1">
        <p:scale>
          <a:sx n="121" d="100"/>
          <a:sy n="121" d="100"/>
        </p:scale>
        <p:origin x="139"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10/4/2017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10/4/2017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CBEC-E857-4642-9575-9F419D6FC494}"/>
              </a:ext>
            </a:extLst>
          </p:cNvPr>
          <p:cNvSpPr>
            <a:spLocks noGrp="1"/>
          </p:cNvSpPr>
          <p:nvPr>
            <p:ph type="ctrTitle"/>
          </p:nvPr>
        </p:nvSpPr>
        <p:spPr/>
        <p:txBody>
          <a:bodyPr/>
          <a:lstStyle/>
          <a:p>
            <a:r>
              <a:rPr lang="en-US" dirty="0"/>
              <a:t>Good – Better - Best</a:t>
            </a:r>
          </a:p>
        </p:txBody>
      </p:sp>
      <p:sp>
        <p:nvSpPr>
          <p:cNvPr id="3" name="Subtitle 2">
            <a:extLst>
              <a:ext uri="{FF2B5EF4-FFF2-40B4-BE49-F238E27FC236}">
                <a16:creationId xmlns:a16="http://schemas.microsoft.com/office/drawing/2014/main" id="{C42AE3B1-F8FE-43B8-81CF-A60F2AA10077}"/>
              </a:ext>
            </a:extLst>
          </p:cNvPr>
          <p:cNvSpPr>
            <a:spLocks noGrp="1"/>
          </p:cNvSpPr>
          <p:nvPr>
            <p:ph type="subTitle" idx="1"/>
          </p:nvPr>
        </p:nvSpPr>
        <p:spPr/>
        <p:txBody>
          <a:bodyPr/>
          <a:lstStyle/>
          <a:p>
            <a:r>
              <a:rPr lang="en-US" dirty="0"/>
              <a:t>Jessi Park-Chapman</a:t>
            </a:r>
          </a:p>
        </p:txBody>
      </p:sp>
    </p:spTree>
    <p:extLst>
      <p:ext uri="{BB962C8B-B14F-4D97-AF65-F5344CB8AC3E}">
        <p14:creationId xmlns:p14="http://schemas.microsoft.com/office/powerpoint/2010/main" val="234778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CC44B-D996-4048-8795-A6B49CE34760}"/>
              </a:ext>
            </a:extLst>
          </p:cNvPr>
          <p:cNvSpPr>
            <a:spLocks noGrp="1"/>
          </p:cNvSpPr>
          <p:nvPr>
            <p:ph type="title"/>
          </p:nvPr>
        </p:nvSpPr>
        <p:spPr>
          <a:xfrm>
            <a:off x="252919" y="1122505"/>
            <a:ext cx="2947482" cy="4602515"/>
          </a:xfrm>
        </p:spPr>
        <p:txBody>
          <a:bodyPr/>
          <a:lstStyle/>
          <a:p>
            <a:r>
              <a:rPr lang="en-US" dirty="0"/>
              <a:t>Good Plan</a:t>
            </a:r>
            <a:br>
              <a:rPr lang="en-US" dirty="0"/>
            </a:br>
            <a:r>
              <a:rPr lang="en-US" dirty="0"/>
              <a:t>or</a:t>
            </a:r>
            <a:br>
              <a:rPr lang="en-US" dirty="0"/>
            </a:br>
            <a:r>
              <a:rPr lang="en-US" dirty="0"/>
              <a:t>Economy Plan</a:t>
            </a:r>
          </a:p>
        </p:txBody>
      </p:sp>
      <p:sp>
        <p:nvSpPr>
          <p:cNvPr id="3" name="Content Placeholder 2">
            <a:extLst>
              <a:ext uri="{FF2B5EF4-FFF2-40B4-BE49-F238E27FC236}">
                <a16:creationId xmlns:a16="http://schemas.microsoft.com/office/drawing/2014/main" id="{2BE6D8B4-652F-4B7A-9BFC-8555ADD13EB9}"/>
              </a:ext>
            </a:extLst>
          </p:cNvPr>
          <p:cNvSpPr>
            <a:spLocks noGrp="1"/>
          </p:cNvSpPr>
          <p:nvPr>
            <p:ph sz="half" idx="1"/>
          </p:nvPr>
        </p:nvSpPr>
        <p:spPr/>
        <p:txBody>
          <a:bodyPr/>
          <a:lstStyle/>
          <a:p>
            <a:r>
              <a:rPr lang="en-US" dirty="0" err="1"/>
              <a:t>NatGen</a:t>
            </a:r>
            <a:r>
              <a:rPr lang="en-US" dirty="0"/>
              <a:t> STM</a:t>
            </a:r>
          </a:p>
          <a:p>
            <a:r>
              <a:rPr lang="en-US" dirty="0"/>
              <a:t>Plan Enhancer</a:t>
            </a:r>
          </a:p>
          <a:p>
            <a:r>
              <a:rPr lang="en-US" dirty="0"/>
              <a:t>(Starmount Dental/Vision)</a:t>
            </a:r>
          </a:p>
          <a:p>
            <a:r>
              <a:rPr lang="en-US" dirty="0"/>
              <a:t>(</a:t>
            </a:r>
            <a:r>
              <a:rPr lang="en-US" dirty="0" err="1"/>
              <a:t>NatGen</a:t>
            </a:r>
            <a:r>
              <a:rPr lang="en-US" dirty="0"/>
              <a:t> Critical Illness)</a:t>
            </a:r>
          </a:p>
          <a:p>
            <a:r>
              <a:rPr lang="en-US" dirty="0"/>
              <a:t>(IHC RX Card)</a:t>
            </a:r>
          </a:p>
        </p:txBody>
      </p:sp>
    </p:spTree>
    <p:extLst>
      <p:ext uri="{BB962C8B-B14F-4D97-AF65-F5344CB8AC3E}">
        <p14:creationId xmlns:p14="http://schemas.microsoft.com/office/powerpoint/2010/main" val="70603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CC44B-D996-4048-8795-A6B49CE34760}"/>
              </a:ext>
            </a:extLst>
          </p:cNvPr>
          <p:cNvSpPr>
            <a:spLocks noGrp="1"/>
          </p:cNvSpPr>
          <p:nvPr>
            <p:ph type="title"/>
          </p:nvPr>
        </p:nvSpPr>
        <p:spPr>
          <a:xfrm>
            <a:off x="258554" y="1122505"/>
            <a:ext cx="2941846" cy="4602515"/>
          </a:xfrm>
        </p:spPr>
        <p:txBody>
          <a:bodyPr/>
          <a:lstStyle/>
          <a:p>
            <a:r>
              <a:rPr lang="en-US" dirty="0"/>
              <a:t>Better Plan</a:t>
            </a:r>
            <a:br>
              <a:rPr lang="en-US" dirty="0"/>
            </a:br>
            <a:r>
              <a:rPr lang="en-US" dirty="0"/>
              <a:t>or</a:t>
            </a:r>
            <a:br>
              <a:rPr lang="en-US" dirty="0"/>
            </a:br>
            <a:r>
              <a:rPr lang="en-US" dirty="0"/>
              <a:t>Middle-of-the-Road Plan</a:t>
            </a:r>
          </a:p>
        </p:txBody>
      </p:sp>
      <p:sp>
        <p:nvSpPr>
          <p:cNvPr id="3" name="Content Placeholder 2">
            <a:extLst>
              <a:ext uri="{FF2B5EF4-FFF2-40B4-BE49-F238E27FC236}">
                <a16:creationId xmlns:a16="http://schemas.microsoft.com/office/drawing/2014/main" id="{2BE6D8B4-652F-4B7A-9BFC-8555ADD13EB9}"/>
              </a:ext>
            </a:extLst>
          </p:cNvPr>
          <p:cNvSpPr>
            <a:spLocks noGrp="1"/>
          </p:cNvSpPr>
          <p:nvPr>
            <p:ph sz="half" idx="1"/>
          </p:nvPr>
        </p:nvSpPr>
        <p:spPr>
          <a:xfrm>
            <a:off x="3884623" y="857644"/>
            <a:ext cx="3458008" cy="5131676"/>
          </a:xfrm>
        </p:spPr>
        <p:txBody>
          <a:bodyPr/>
          <a:lstStyle/>
          <a:p>
            <a:r>
              <a:rPr lang="en-US" dirty="0" err="1"/>
              <a:t>NatGen</a:t>
            </a:r>
            <a:r>
              <a:rPr lang="en-US" dirty="0"/>
              <a:t> Foundation</a:t>
            </a:r>
          </a:p>
          <a:p>
            <a:r>
              <a:rPr lang="en-US" dirty="0" err="1"/>
              <a:t>NatGen</a:t>
            </a:r>
            <a:r>
              <a:rPr lang="en-US" dirty="0"/>
              <a:t> STM</a:t>
            </a:r>
          </a:p>
          <a:p>
            <a:r>
              <a:rPr lang="en-US" dirty="0"/>
              <a:t>Plan Enhancer</a:t>
            </a:r>
          </a:p>
          <a:p>
            <a:r>
              <a:rPr lang="en-US" dirty="0"/>
              <a:t>(Starmount Dental/Vision)</a:t>
            </a:r>
          </a:p>
          <a:p>
            <a:r>
              <a:rPr lang="en-US" dirty="0"/>
              <a:t>(</a:t>
            </a:r>
            <a:r>
              <a:rPr lang="en-US" dirty="0" err="1"/>
              <a:t>NatGen</a:t>
            </a:r>
            <a:r>
              <a:rPr lang="en-US" dirty="0"/>
              <a:t> Critical Illness)</a:t>
            </a:r>
          </a:p>
        </p:txBody>
      </p:sp>
    </p:spTree>
    <p:extLst>
      <p:ext uri="{BB962C8B-B14F-4D97-AF65-F5344CB8AC3E}">
        <p14:creationId xmlns:p14="http://schemas.microsoft.com/office/powerpoint/2010/main" val="353317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CC44B-D996-4048-8795-A6B49CE34760}"/>
              </a:ext>
            </a:extLst>
          </p:cNvPr>
          <p:cNvSpPr>
            <a:spLocks noGrp="1"/>
          </p:cNvSpPr>
          <p:nvPr>
            <p:ph type="title"/>
          </p:nvPr>
        </p:nvSpPr>
        <p:spPr>
          <a:xfrm>
            <a:off x="264861" y="1141423"/>
            <a:ext cx="2935540" cy="4583597"/>
          </a:xfrm>
        </p:spPr>
        <p:txBody>
          <a:bodyPr/>
          <a:lstStyle/>
          <a:p>
            <a:r>
              <a:rPr lang="en-US" dirty="0"/>
              <a:t>Best Plan</a:t>
            </a:r>
            <a:br>
              <a:rPr lang="en-US" dirty="0"/>
            </a:br>
            <a:r>
              <a:rPr lang="en-US" dirty="0"/>
              <a:t>or</a:t>
            </a:r>
            <a:br>
              <a:rPr lang="en-US" dirty="0"/>
            </a:br>
            <a:r>
              <a:rPr lang="en-US" dirty="0"/>
              <a:t>Platinum Package</a:t>
            </a:r>
            <a:br>
              <a:rPr lang="en-US" dirty="0"/>
            </a:br>
            <a:r>
              <a:rPr lang="en-US" dirty="0"/>
              <a:t>or</a:t>
            </a:r>
            <a:br>
              <a:rPr lang="en-US" dirty="0"/>
            </a:br>
            <a:r>
              <a:rPr lang="en-US" dirty="0"/>
              <a:t>Preferred Plan</a:t>
            </a:r>
          </a:p>
        </p:txBody>
      </p:sp>
      <p:sp>
        <p:nvSpPr>
          <p:cNvPr id="3" name="Content Placeholder 2">
            <a:extLst>
              <a:ext uri="{FF2B5EF4-FFF2-40B4-BE49-F238E27FC236}">
                <a16:creationId xmlns:a16="http://schemas.microsoft.com/office/drawing/2014/main" id="{2BE6D8B4-652F-4B7A-9BFC-8555ADD13EB9}"/>
              </a:ext>
            </a:extLst>
          </p:cNvPr>
          <p:cNvSpPr>
            <a:spLocks noGrp="1"/>
          </p:cNvSpPr>
          <p:nvPr>
            <p:ph sz="half" idx="1"/>
          </p:nvPr>
        </p:nvSpPr>
        <p:spPr/>
        <p:txBody>
          <a:bodyPr/>
          <a:lstStyle/>
          <a:p>
            <a:r>
              <a:rPr lang="en-US" dirty="0"/>
              <a:t>Manhattan Life</a:t>
            </a:r>
          </a:p>
          <a:p>
            <a:r>
              <a:rPr lang="en-US" dirty="0" err="1"/>
              <a:t>NatGen</a:t>
            </a:r>
            <a:r>
              <a:rPr lang="en-US" dirty="0"/>
              <a:t> STM</a:t>
            </a:r>
          </a:p>
          <a:p>
            <a:r>
              <a:rPr lang="en-US" dirty="0"/>
              <a:t>Plan Enhancer</a:t>
            </a:r>
          </a:p>
          <a:p>
            <a:r>
              <a:rPr lang="en-US" dirty="0"/>
              <a:t>(Starmount Dental/Vision)</a:t>
            </a:r>
          </a:p>
          <a:p>
            <a:r>
              <a:rPr lang="en-US" dirty="0"/>
              <a:t>(</a:t>
            </a:r>
            <a:r>
              <a:rPr lang="en-US" dirty="0" err="1"/>
              <a:t>NatGen</a:t>
            </a:r>
            <a:r>
              <a:rPr lang="en-US" dirty="0"/>
              <a:t> Critical Illness)</a:t>
            </a:r>
          </a:p>
          <a:p>
            <a:r>
              <a:rPr lang="en-US" dirty="0"/>
              <a:t>(IHC RX Card)</a:t>
            </a:r>
          </a:p>
        </p:txBody>
      </p:sp>
    </p:spTree>
    <p:extLst>
      <p:ext uri="{BB962C8B-B14F-4D97-AF65-F5344CB8AC3E}">
        <p14:creationId xmlns:p14="http://schemas.microsoft.com/office/powerpoint/2010/main" val="3233400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E1878B-B50E-487C-8696-F7FCAEAE4410}"/>
              </a:ext>
            </a:extLst>
          </p:cNvPr>
          <p:cNvSpPr txBox="1">
            <a:spLocks/>
          </p:cNvSpPr>
          <p:nvPr/>
        </p:nvSpPr>
        <p:spPr>
          <a:xfrm>
            <a:off x="777870" y="2982836"/>
            <a:ext cx="3474720" cy="3012790"/>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err="1"/>
              <a:t>NatGen</a:t>
            </a:r>
            <a:r>
              <a:rPr lang="en-US" dirty="0"/>
              <a:t> STM</a:t>
            </a:r>
          </a:p>
          <a:p>
            <a:r>
              <a:rPr lang="en-US" dirty="0"/>
              <a:t>Plan Enhancer</a:t>
            </a:r>
          </a:p>
          <a:p>
            <a:r>
              <a:rPr lang="en-US" dirty="0"/>
              <a:t>(Starmount Dental/Vision)</a:t>
            </a:r>
          </a:p>
          <a:p>
            <a:r>
              <a:rPr lang="en-US" dirty="0"/>
              <a:t>(</a:t>
            </a:r>
            <a:r>
              <a:rPr lang="en-US" dirty="0" err="1"/>
              <a:t>NatGen</a:t>
            </a:r>
            <a:r>
              <a:rPr lang="en-US" dirty="0"/>
              <a:t> Critical Illness)</a:t>
            </a:r>
          </a:p>
          <a:p>
            <a:r>
              <a:rPr lang="en-US" dirty="0"/>
              <a:t>(IHC RX Card)</a:t>
            </a:r>
          </a:p>
        </p:txBody>
      </p:sp>
      <p:sp>
        <p:nvSpPr>
          <p:cNvPr id="4" name="Content Placeholder 2">
            <a:extLst>
              <a:ext uri="{FF2B5EF4-FFF2-40B4-BE49-F238E27FC236}">
                <a16:creationId xmlns:a16="http://schemas.microsoft.com/office/drawing/2014/main" id="{3FAB1310-4E65-4E9D-A57E-70CEBAAF1FC9}"/>
              </a:ext>
            </a:extLst>
          </p:cNvPr>
          <p:cNvSpPr txBox="1">
            <a:spLocks/>
          </p:cNvSpPr>
          <p:nvPr/>
        </p:nvSpPr>
        <p:spPr>
          <a:xfrm>
            <a:off x="4357588" y="2982836"/>
            <a:ext cx="3458008" cy="3023826"/>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err="1"/>
              <a:t>NatGen</a:t>
            </a:r>
            <a:r>
              <a:rPr lang="en-US" dirty="0"/>
              <a:t> Foundation</a:t>
            </a:r>
          </a:p>
          <a:p>
            <a:r>
              <a:rPr lang="en-US" dirty="0" err="1"/>
              <a:t>NatGen</a:t>
            </a:r>
            <a:r>
              <a:rPr lang="en-US" dirty="0"/>
              <a:t> STM</a:t>
            </a:r>
          </a:p>
          <a:p>
            <a:r>
              <a:rPr lang="en-US" dirty="0"/>
              <a:t>Plan Enhancer</a:t>
            </a:r>
          </a:p>
          <a:p>
            <a:r>
              <a:rPr lang="en-US" dirty="0"/>
              <a:t>(Starmount Dental/Vision)</a:t>
            </a:r>
          </a:p>
          <a:p>
            <a:r>
              <a:rPr lang="en-US" dirty="0"/>
              <a:t>(</a:t>
            </a:r>
            <a:r>
              <a:rPr lang="en-US" dirty="0" err="1"/>
              <a:t>NatGen</a:t>
            </a:r>
            <a:r>
              <a:rPr lang="en-US" dirty="0"/>
              <a:t> Critical Illness)</a:t>
            </a:r>
          </a:p>
        </p:txBody>
      </p:sp>
      <p:sp>
        <p:nvSpPr>
          <p:cNvPr id="5" name="Content Placeholder 2">
            <a:extLst>
              <a:ext uri="{FF2B5EF4-FFF2-40B4-BE49-F238E27FC236}">
                <a16:creationId xmlns:a16="http://schemas.microsoft.com/office/drawing/2014/main" id="{FBAFCFB5-2FD8-4E3E-B541-4F508BC568D6}"/>
              </a:ext>
            </a:extLst>
          </p:cNvPr>
          <p:cNvSpPr txBox="1">
            <a:spLocks/>
          </p:cNvSpPr>
          <p:nvPr/>
        </p:nvSpPr>
        <p:spPr>
          <a:xfrm>
            <a:off x="8257032" y="2982836"/>
            <a:ext cx="3474720" cy="3012790"/>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dirty="0"/>
              <a:t>Manhattan Life</a:t>
            </a:r>
          </a:p>
          <a:p>
            <a:r>
              <a:rPr lang="en-US" dirty="0" err="1"/>
              <a:t>NatGen</a:t>
            </a:r>
            <a:r>
              <a:rPr lang="en-US" dirty="0"/>
              <a:t> STM</a:t>
            </a:r>
          </a:p>
          <a:p>
            <a:r>
              <a:rPr lang="en-US" dirty="0"/>
              <a:t>Plan Enhancer</a:t>
            </a:r>
          </a:p>
          <a:p>
            <a:r>
              <a:rPr lang="en-US" dirty="0"/>
              <a:t>(Starmount Dental/Vision)</a:t>
            </a:r>
          </a:p>
          <a:p>
            <a:r>
              <a:rPr lang="en-US" dirty="0"/>
              <a:t>(</a:t>
            </a:r>
            <a:r>
              <a:rPr lang="en-US" dirty="0" err="1"/>
              <a:t>NatGen</a:t>
            </a:r>
            <a:r>
              <a:rPr lang="en-US" dirty="0"/>
              <a:t> Critical Illness)</a:t>
            </a:r>
          </a:p>
          <a:p>
            <a:r>
              <a:rPr lang="en-US" dirty="0"/>
              <a:t>(IHC RX Card)</a:t>
            </a:r>
          </a:p>
        </p:txBody>
      </p:sp>
      <p:sp>
        <p:nvSpPr>
          <p:cNvPr id="6" name="Title 1">
            <a:extLst>
              <a:ext uri="{FF2B5EF4-FFF2-40B4-BE49-F238E27FC236}">
                <a16:creationId xmlns:a16="http://schemas.microsoft.com/office/drawing/2014/main" id="{32DFEBB5-8727-44A5-B169-73593376EFC6}"/>
              </a:ext>
            </a:extLst>
          </p:cNvPr>
          <p:cNvSpPr txBox="1">
            <a:spLocks/>
          </p:cNvSpPr>
          <p:nvPr/>
        </p:nvSpPr>
        <p:spPr>
          <a:xfrm>
            <a:off x="777870" y="933317"/>
            <a:ext cx="2947482" cy="2049519"/>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800" dirty="0">
                <a:solidFill>
                  <a:schemeClr val="accent1">
                    <a:lumMod val="75000"/>
                  </a:schemeClr>
                </a:solidFill>
              </a:rPr>
              <a:t>Good Plan</a:t>
            </a:r>
            <a:br>
              <a:rPr lang="en-US" sz="2800" dirty="0">
                <a:solidFill>
                  <a:schemeClr val="accent1">
                    <a:lumMod val="75000"/>
                  </a:schemeClr>
                </a:solidFill>
              </a:rPr>
            </a:br>
            <a:r>
              <a:rPr lang="en-US" sz="2800" dirty="0">
                <a:solidFill>
                  <a:schemeClr val="accent1">
                    <a:lumMod val="75000"/>
                  </a:schemeClr>
                </a:solidFill>
              </a:rPr>
              <a:t>or</a:t>
            </a:r>
            <a:br>
              <a:rPr lang="en-US" sz="2800" dirty="0">
                <a:solidFill>
                  <a:schemeClr val="accent1">
                    <a:lumMod val="75000"/>
                  </a:schemeClr>
                </a:solidFill>
              </a:rPr>
            </a:br>
            <a:r>
              <a:rPr lang="en-US" sz="2800" dirty="0">
                <a:solidFill>
                  <a:schemeClr val="accent1">
                    <a:lumMod val="75000"/>
                  </a:schemeClr>
                </a:solidFill>
              </a:rPr>
              <a:t>Economy Plan</a:t>
            </a:r>
          </a:p>
        </p:txBody>
      </p:sp>
      <p:sp>
        <p:nvSpPr>
          <p:cNvPr id="7" name="Title 1">
            <a:extLst>
              <a:ext uri="{FF2B5EF4-FFF2-40B4-BE49-F238E27FC236}">
                <a16:creationId xmlns:a16="http://schemas.microsoft.com/office/drawing/2014/main" id="{4062DFBD-4C11-4FE8-A414-AFC65DA604FA}"/>
              </a:ext>
            </a:extLst>
          </p:cNvPr>
          <p:cNvSpPr txBox="1">
            <a:spLocks/>
          </p:cNvSpPr>
          <p:nvPr/>
        </p:nvSpPr>
        <p:spPr>
          <a:xfrm>
            <a:off x="4252590" y="933317"/>
            <a:ext cx="2941846" cy="2049519"/>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800" dirty="0">
                <a:solidFill>
                  <a:schemeClr val="accent1">
                    <a:lumMod val="75000"/>
                  </a:schemeClr>
                </a:solidFill>
              </a:rPr>
              <a:t>Better Plan</a:t>
            </a:r>
            <a:br>
              <a:rPr lang="en-US" sz="2800" dirty="0">
                <a:solidFill>
                  <a:schemeClr val="accent1">
                    <a:lumMod val="75000"/>
                  </a:schemeClr>
                </a:solidFill>
              </a:rPr>
            </a:br>
            <a:r>
              <a:rPr lang="en-US" sz="2800" dirty="0">
                <a:solidFill>
                  <a:schemeClr val="accent1">
                    <a:lumMod val="75000"/>
                  </a:schemeClr>
                </a:solidFill>
              </a:rPr>
              <a:t>or</a:t>
            </a:r>
            <a:br>
              <a:rPr lang="en-US" sz="2800" dirty="0">
                <a:solidFill>
                  <a:schemeClr val="accent1">
                    <a:lumMod val="75000"/>
                  </a:schemeClr>
                </a:solidFill>
              </a:rPr>
            </a:br>
            <a:r>
              <a:rPr lang="en-US" sz="2800" dirty="0">
                <a:solidFill>
                  <a:schemeClr val="accent1">
                    <a:lumMod val="75000"/>
                  </a:schemeClr>
                </a:solidFill>
              </a:rPr>
              <a:t>Middle-of-the-Road Plan</a:t>
            </a:r>
          </a:p>
        </p:txBody>
      </p:sp>
      <p:cxnSp>
        <p:nvCxnSpPr>
          <p:cNvPr id="9" name="Straight Connector 8">
            <a:extLst>
              <a:ext uri="{FF2B5EF4-FFF2-40B4-BE49-F238E27FC236}">
                <a16:creationId xmlns:a16="http://schemas.microsoft.com/office/drawing/2014/main" id="{7098A784-D49F-4120-8984-19D7D28C51B7}"/>
              </a:ext>
            </a:extLst>
          </p:cNvPr>
          <p:cNvCxnSpPr>
            <a:cxnSpLocks/>
          </p:cNvCxnSpPr>
          <p:nvPr/>
        </p:nvCxnSpPr>
        <p:spPr>
          <a:xfrm flipV="1">
            <a:off x="4033587" y="845031"/>
            <a:ext cx="0" cy="5150595"/>
          </a:xfrm>
          <a:prstGeom prst="line">
            <a:avLst/>
          </a:prstGeom>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F6756293-F369-4B1A-9FA4-629E7F850DD0}"/>
              </a:ext>
            </a:extLst>
          </p:cNvPr>
          <p:cNvSpPr txBox="1">
            <a:spLocks/>
          </p:cNvSpPr>
          <p:nvPr/>
        </p:nvSpPr>
        <p:spPr>
          <a:xfrm>
            <a:off x="8257032" y="933317"/>
            <a:ext cx="2935540" cy="3247698"/>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800" dirty="0">
                <a:solidFill>
                  <a:schemeClr val="accent1">
                    <a:lumMod val="75000"/>
                  </a:schemeClr>
                </a:solidFill>
              </a:rPr>
              <a:t>Best Plan</a:t>
            </a:r>
            <a:br>
              <a:rPr lang="en-US" sz="2800" dirty="0">
                <a:solidFill>
                  <a:schemeClr val="accent1">
                    <a:lumMod val="75000"/>
                  </a:schemeClr>
                </a:solidFill>
              </a:rPr>
            </a:br>
            <a:r>
              <a:rPr lang="en-US" sz="2800" dirty="0">
                <a:solidFill>
                  <a:schemeClr val="accent1">
                    <a:lumMod val="75000"/>
                  </a:schemeClr>
                </a:solidFill>
              </a:rPr>
              <a:t>or</a:t>
            </a:r>
            <a:br>
              <a:rPr lang="en-US" sz="2800" dirty="0">
                <a:solidFill>
                  <a:schemeClr val="accent1">
                    <a:lumMod val="75000"/>
                  </a:schemeClr>
                </a:solidFill>
              </a:rPr>
            </a:br>
            <a:r>
              <a:rPr lang="en-US" sz="2800" dirty="0">
                <a:solidFill>
                  <a:schemeClr val="accent1">
                    <a:lumMod val="75000"/>
                  </a:schemeClr>
                </a:solidFill>
              </a:rPr>
              <a:t>Platinum Package</a:t>
            </a:r>
            <a:br>
              <a:rPr lang="en-US" sz="2800" dirty="0">
                <a:solidFill>
                  <a:schemeClr val="accent1">
                    <a:lumMod val="75000"/>
                  </a:schemeClr>
                </a:solidFill>
              </a:rPr>
            </a:br>
            <a:r>
              <a:rPr lang="en-US" sz="2800" dirty="0">
                <a:solidFill>
                  <a:schemeClr val="accent1">
                    <a:lumMod val="75000"/>
                  </a:schemeClr>
                </a:solidFill>
              </a:rPr>
              <a:t>or</a:t>
            </a:r>
            <a:br>
              <a:rPr lang="en-US" sz="2800" dirty="0">
                <a:solidFill>
                  <a:schemeClr val="accent1">
                    <a:lumMod val="75000"/>
                  </a:schemeClr>
                </a:solidFill>
              </a:rPr>
            </a:br>
            <a:r>
              <a:rPr lang="en-US" sz="2800" dirty="0">
                <a:solidFill>
                  <a:schemeClr val="accent1">
                    <a:lumMod val="75000"/>
                  </a:schemeClr>
                </a:solidFill>
              </a:rPr>
              <a:t>Preferred Plan</a:t>
            </a:r>
          </a:p>
        </p:txBody>
      </p:sp>
      <p:cxnSp>
        <p:nvCxnSpPr>
          <p:cNvPr id="13" name="Straight Connector 12">
            <a:extLst>
              <a:ext uri="{FF2B5EF4-FFF2-40B4-BE49-F238E27FC236}">
                <a16:creationId xmlns:a16="http://schemas.microsoft.com/office/drawing/2014/main" id="{00DB5CBF-73ED-4E67-93C2-4AA9EF2367FA}"/>
              </a:ext>
            </a:extLst>
          </p:cNvPr>
          <p:cNvCxnSpPr>
            <a:cxnSpLocks/>
          </p:cNvCxnSpPr>
          <p:nvPr/>
        </p:nvCxnSpPr>
        <p:spPr>
          <a:xfrm flipH="1" flipV="1">
            <a:off x="8042283" y="845032"/>
            <a:ext cx="67499" cy="51505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317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CC44B-D996-4048-8795-A6B49CE34760}"/>
              </a:ext>
            </a:extLst>
          </p:cNvPr>
          <p:cNvSpPr>
            <a:spLocks noGrp="1"/>
          </p:cNvSpPr>
          <p:nvPr>
            <p:ph type="title"/>
          </p:nvPr>
        </p:nvSpPr>
        <p:spPr>
          <a:xfrm>
            <a:off x="264861" y="1141423"/>
            <a:ext cx="2935540" cy="4583597"/>
          </a:xfrm>
        </p:spPr>
        <p:txBody>
          <a:bodyPr/>
          <a:lstStyle/>
          <a:p>
            <a:r>
              <a:rPr lang="en-US" dirty="0"/>
              <a:t>Tips &amp; Tricks</a:t>
            </a:r>
          </a:p>
        </p:txBody>
      </p:sp>
      <p:sp>
        <p:nvSpPr>
          <p:cNvPr id="3" name="Content Placeholder 2">
            <a:extLst>
              <a:ext uri="{FF2B5EF4-FFF2-40B4-BE49-F238E27FC236}">
                <a16:creationId xmlns:a16="http://schemas.microsoft.com/office/drawing/2014/main" id="{2BE6D8B4-652F-4B7A-9BFC-8555ADD13EB9}"/>
              </a:ext>
            </a:extLst>
          </p:cNvPr>
          <p:cNvSpPr>
            <a:spLocks noGrp="1"/>
          </p:cNvSpPr>
          <p:nvPr>
            <p:ph sz="half" idx="1"/>
          </p:nvPr>
        </p:nvSpPr>
        <p:spPr>
          <a:xfrm>
            <a:off x="3867912" y="1097280"/>
            <a:ext cx="7912082" cy="4892040"/>
          </a:xfrm>
        </p:spPr>
        <p:txBody>
          <a:bodyPr/>
          <a:lstStyle/>
          <a:p>
            <a:r>
              <a:rPr lang="en-US" dirty="0"/>
              <a:t>Depending on Budget…try to add a </a:t>
            </a:r>
            <a:r>
              <a:rPr lang="en-US" dirty="0" err="1"/>
              <a:t>NatGen</a:t>
            </a:r>
            <a:r>
              <a:rPr lang="en-US" dirty="0"/>
              <a:t> Hospital Expense to    Option #1 (Good Plan or Economy Plan)</a:t>
            </a:r>
          </a:p>
          <a:p>
            <a:endParaRPr lang="en-US" dirty="0"/>
          </a:p>
          <a:p>
            <a:r>
              <a:rPr lang="en-US" dirty="0"/>
              <a:t>Start your presentation with the Best Plan and use the </a:t>
            </a:r>
            <a:r>
              <a:rPr lang="en-US" b="1" i="1" dirty="0"/>
              <a:t>“Take-Away”</a:t>
            </a:r>
            <a:r>
              <a:rPr lang="en-US" dirty="0"/>
              <a:t> tactic to show them what they will lose out on if they choose to go with a lower tier plan</a:t>
            </a:r>
          </a:p>
          <a:p>
            <a:endParaRPr lang="en-US" dirty="0"/>
          </a:p>
          <a:p>
            <a:r>
              <a:rPr lang="en-US" dirty="0"/>
              <a:t>Don’t be afraid of Silence – Let them think and then let them talk!       The more they talk the more engaged they are with their plan!</a:t>
            </a:r>
          </a:p>
          <a:p>
            <a:endParaRPr lang="en-US" dirty="0"/>
          </a:p>
          <a:p>
            <a:endParaRPr lang="en-US" dirty="0"/>
          </a:p>
        </p:txBody>
      </p:sp>
    </p:spTree>
    <p:extLst>
      <p:ext uri="{BB962C8B-B14F-4D97-AF65-F5344CB8AC3E}">
        <p14:creationId xmlns:p14="http://schemas.microsoft.com/office/powerpoint/2010/main" val="132223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E1878B-B50E-487C-8696-F7FCAEAE4410}"/>
              </a:ext>
            </a:extLst>
          </p:cNvPr>
          <p:cNvSpPr txBox="1">
            <a:spLocks/>
          </p:cNvSpPr>
          <p:nvPr/>
        </p:nvSpPr>
        <p:spPr>
          <a:xfrm>
            <a:off x="777870" y="1633308"/>
            <a:ext cx="3166483" cy="4584612"/>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1400" dirty="0" err="1"/>
              <a:t>NatGen</a:t>
            </a:r>
            <a:r>
              <a:rPr lang="en-US" sz="1400" dirty="0"/>
              <a:t> STM - $400.81</a:t>
            </a:r>
          </a:p>
          <a:p>
            <a:r>
              <a:rPr lang="en-US" sz="1400" dirty="0"/>
              <a:t>Plan Enhancer - $134.87</a:t>
            </a:r>
          </a:p>
          <a:p>
            <a:r>
              <a:rPr lang="en-US" sz="1400" dirty="0"/>
              <a:t>(Starmount Dental/Vision) - $114.70</a:t>
            </a:r>
          </a:p>
          <a:p>
            <a:r>
              <a:rPr lang="en-US" sz="1400" dirty="0"/>
              <a:t>(IHC RX Card) - $19.99</a:t>
            </a:r>
          </a:p>
          <a:p>
            <a:pPr marL="0" indent="0">
              <a:buNone/>
            </a:pPr>
            <a:endParaRPr lang="en-US" sz="1400" b="1" dirty="0"/>
          </a:p>
          <a:p>
            <a:pPr marL="0" indent="0">
              <a:buNone/>
            </a:pPr>
            <a:endParaRPr lang="en-US" sz="1400" b="1" dirty="0"/>
          </a:p>
          <a:p>
            <a:pPr marL="0" indent="0">
              <a:buNone/>
            </a:pPr>
            <a:r>
              <a:rPr lang="en-US" sz="1400" b="1" dirty="0"/>
              <a:t>Advance:</a:t>
            </a:r>
          </a:p>
          <a:p>
            <a:r>
              <a:rPr lang="en-US" sz="1400" dirty="0" err="1"/>
              <a:t>NatGen</a:t>
            </a:r>
            <a:r>
              <a:rPr lang="en-US" sz="1400" dirty="0"/>
              <a:t> STM - $180.36</a:t>
            </a:r>
          </a:p>
          <a:p>
            <a:r>
              <a:rPr lang="en-US" sz="1400" dirty="0"/>
              <a:t>Plan Enhancer - $202.31</a:t>
            </a:r>
          </a:p>
          <a:p>
            <a:r>
              <a:rPr lang="en-US" sz="1400" dirty="0"/>
              <a:t>(Starmount Dental/Vision) - $103.23</a:t>
            </a:r>
          </a:p>
          <a:p>
            <a:r>
              <a:rPr lang="en-US" sz="1400" dirty="0"/>
              <a:t>(IHC RX Card) - $24.00</a:t>
            </a:r>
          </a:p>
          <a:p>
            <a:pPr marL="0" indent="0">
              <a:buNone/>
            </a:pPr>
            <a:r>
              <a:rPr lang="en-US" sz="1400" b="1" dirty="0"/>
              <a:t>Total Advance </a:t>
            </a:r>
            <a:r>
              <a:rPr lang="en-US" sz="1400" dirty="0"/>
              <a:t>$509.90</a:t>
            </a:r>
          </a:p>
          <a:p>
            <a:pPr marL="0" indent="0">
              <a:buNone/>
            </a:pPr>
            <a:r>
              <a:rPr lang="en-US" sz="1400" b="1" dirty="0"/>
              <a:t>Total Yearly </a:t>
            </a:r>
            <a:r>
              <a:rPr lang="en-US" sz="1400" dirty="0"/>
              <a:t>$1050.98</a:t>
            </a:r>
          </a:p>
          <a:p>
            <a:endParaRPr lang="en-US" sz="1400" dirty="0"/>
          </a:p>
        </p:txBody>
      </p:sp>
      <p:sp>
        <p:nvSpPr>
          <p:cNvPr id="4" name="Content Placeholder 2">
            <a:extLst>
              <a:ext uri="{FF2B5EF4-FFF2-40B4-BE49-F238E27FC236}">
                <a16:creationId xmlns:a16="http://schemas.microsoft.com/office/drawing/2014/main" id="{3FAB1310-4E65-4E9D-A57E-70CEBAAF1FC9}"/>
              </a:ext>
            </a:extLst>
          </p:cNvPr>
          <p:cNvSpPr txBox="1">
            <a:spLocks/>
          </p:cNvSpPr>
          <p:nvPr/>
        </p:nvSpPr>
        <p:spPr>
          <a:xfrm>
            <a:off x="4357588" y="1633307"/>
            <a:ext cx="3458008" cy="4868392"/>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1400" dirty="0" err="1"/>
              <a:t>NatGen</a:t>
            </a:r>
            <a:r>
              <a:rPr lang="en-US" sz="1400" dirty="0"/>
              <a:t> Foundation - $341.98</a:t>
            </a:r>
          </a:p>
          <a:p>
            <a:r>
              <a:rPr lang="en-US" sz="1400" dirty="0" err="1"/>
              <a:t>NatGen</a:t>
            </a:r>
            <a:r>
              <a:rPr lang="en-US" sz="1400" dirty="0"/>
              <a:t> STM - $330.40 (80/20)</a:t>
            </a:r>
          </a:p>
          <a:p>
            <a:r>
              <a:rPr lang="en-US" sz="1400" dirty="0"/>
              <a:t>Plan Enhancer - $134.87</a:t>
            </a:r>
          </a:p>
          <a:p>
            <a:r>
              <a:rPr lang="en-US" sz="1400" dirty="0"/>
              <a:t>(Starmount Dental/Vision) - $114.70</a:t>
            </a:r>
          </a:p>
          <a:p>
            <a:r>
              <a:rPr lang="en-US" sz="1400" dirty="0"/>
              <a:t>(</a:t>
            </a:r>
            <a:r>
              <a:rPr lang="en-US" sz="1400" dirty="0" err="1"/>
              <a:t>NatGen</a:t>
            </a:r>
            <a:r>
              <a:rPr lang="en-US" sz="1400" dirty="0"/>
              <a:t> Critical Illness) - $19.99</a:t>
            </a:r>
          </a:p>
          <a:p>
            <a:pPr marL="0" indent="0">
              <a:buNone/>
            </a:pPr>
            <a:endParaRPr lang="en-US" sz="1400" dirty="0"/>
          </a:p>
          <a:p>
            <a:pPr marL="0" indent="0">
              <a:buNone/>
            </a:pPr>
            <a:r>
              <a:rPr lang="en-US" sz="1400" b="1" dirty="0"/>
              <a:t>Advance:</a:t>
            </a:r>
          </a:p>
          <a:p>
            <a:r>
              <a:rPr lang="en-US" sz="1400" dirty="0" err="1"/>
              <a:t>NatGen</a:t>
            </a:r>
            <a:r>
              <a:rPr lang="en-US" sz="1400" dirty="0"/>
              <a:t> Foundation - $348.82</a:t>
            </a:r>
          </a:p>
          <a:p>
            <a:r>
              <a:rPr lang="en-US" sz="1400" dirty="0" err="1"/>
              <a:t>NatGen</a:t>
            </a:r>
            <a:r>
              <a:rPr lang="en-US" sz="1400" dirty="0"/>
              <a:t> STM - $153.89</a:t>
            </a:r>
          </a:p>
          <a:p>
            <a:r>
              <a:rPr lang="en-US" sz="1400" dirty="0"/>
              <a:t>Plan Enhancer - $202.31</a:t>
            </a:r>
          </a:p>
          <a:p>
            <a:r>
              <a:rPr lang="en-US" sz="1400" dirty="0"/>
              <a:t>(Starmount Dental/Vision) - $103.23</a:t>
            </a:r>
          </a:p>
          <a:p>
            <a:r>
              <a:rPr lang="en-US" sz="1400" dirty="0"/>
              <a:t>(IHC RX Card) - $24.00</a:t>
            </a:r>
          </a:p>
          <a:p>
            <a:pPr marL="0" indent="0">
              <a:buNone/>
            </a:pPr>
            <a:r>
              <a:rPr lang="en-US" sz="1400" b="1" dirty="0"/>
              <a:t>Total Advance </a:t>
            </a:r>
            <a:r>
              <a:rPr lang="en-US" sz="1400" dirty="0"/>
              <a:t>$832.25</a:t>
            </a:r>
          </a:p>
          <a:p>
            <a:pPr marL="0" indent="0">
              <a:buNone/>
            </a:pPr>
            <a:r>
              <a:rPr lang="en-US" sz="1400" b="1" dirty="0"/>
              <a:t>Total Yearly </a:t>
            </a:r>
            <a:r>
              <a:rPr lang="en-US" sz="1400" dirty="0"/>
              <a:t>$1972.28</a:t>
            </a:r>
          </a:p>
          <a:p>
            <a:pPr marL="0" indent="0">
              <a:buNone/>
            </a:pPr>
            <a:endParaRPr lang="en-US" sz="1400" dirty="0"/>
          </a:p>
        </p:txBody>
      </p:sp>
      <p:sp>
        <p:nvSpPr>
          <p:cNvPr id="5" name="Content Placeholder 2">
            <a:extLst>
              <a:ext uri="{FF2B5EF4-FFF2-40B4-BE49-F238E27FC236}">
                <a16:creationId xmlns:a16="http://schemas.microsoft.com/office/drawing/2014/main" id="{FBAFCFB5-2FD8-4E3E-B541-4F508BC568D6}"/>
              </a:ext>
            </a:extLst>
          </p:cNvPr>
          <p:cNvSpPr txBox="1">
            <a:spLocks/>
          </p:cNvSpPr>
          <p:nvPr/>
        </p:nvSpPr>
        <p:spPr>
          <a:xfrm>
            <a:off x="8257032" y="1633307"/>
            <a:ext cx="3474720" cy="4868391"/>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1400" dirty="0"/>
              <a:t>Manhattan Life - $556.00</a:t>
            </a:r>
          </a:p>
          <a:p>
            <a:r>
              <a:rPr lang="en-US" sz="1400" dirty="0" err="1"/>
              <a:t>NatGen</a:t>
            </a:r>
            <a:r>
              <a:rPr lang="en-US" sz="1400" dirty="0"/>
              <a:t> STM - $535.68</a:t>
            </a:r>
          </a:p>
          <a:p>
            <a:r>
              <a:rPr lang="en-US" sz="1400" dirty="0"/>
              <a:t>Plan Enhancer - $134.87</a:t>
            </a:r>
          </a:p>
          <a:p>
            <a:r>
              <a:rPr lang="en-US" sz="1400" dirty="0"/>
              <a:t>(Starmount Dental/Vision) - $114.70 </a:t>
            </a:r>
          </a:p>
          <a:p>
            <a:r>
              <a:rPr lang="en-US" sz="1400" dirty="0"/>
              <a:t>(IHC RX Card) - $19.99</a:t>
            </a:r>
          </a:p>
          <a:p>
            <a:pPr marL="0" indent="0">
              <a:buNone/>
            </a:pPr>
            <a:endParaRPr lang="en-US" sz="1400" b="1" dirty="0"/>
          </a:p>
          <a:p>
            <a:pPr marL="0" indent="0">
              <a:buNone/>
            </a:pPr>
            <a:r>
              <a:rPr lang="en-US" sz="1400" b="1" dirty="0"/>
              <a:t>Advance:</a:t>
            </a:r>
          </a:p>
          <a:p>
            <a:r>
              <a:rPr lang="en-US" sz="1400" dirty="0"/>
              <a:t>Manhattan Life - $567.12</a:t>
            </a:r>
          </a:p>
          <a:p>
            <a:r>
              <a:rPr lang="en-US" sz="1400" dirty="0" err="1"/>
              <a:t>NatGen</a:t>
            </a:r>
            <a:r>
              <a:rPr lang="en-US" sz="1400" dirty="0"/>
              <a:t> STM - $180.36</a:t>
            </a:r>
          </a:p>
          <a:p>
            <a:r>
              <a:rPr lang="en-US" sz="1400" dirty="0"/>
              <a:t>Plan Enhancer - $202.31</a:t>
            </a:r>
          </a:p>
          <a:p>
            <a:r>
              <a:rPr lang="en-US" sz="1400" dirty="0"/>
              <a:t>(Starmount Dental/Vision) - $103.23</a:t>
            </a:r>
          </a:p>
          <a:p>
            <a:r>
              <a:rPr lang="en-US" sz="1400" dirty="0"/>
              <a:t>(IHC RX Card) - $24.00</a:t>
            </a:r>
          </a:p>
          <a:p>
            <a:pPr marL="0" indent="0">
              <a:buNone/>
            </a:pPr>
            <a:r>
              <a:rPr lang="en-US" sz="1400" b="1" dirty="0"/>
              <a:t>Total Advance </a:t>
            </a:r>
            <a:r>
              <a:rPr lang="en-US" sz="1400" dirty="0"/>
              <a:t>$1077.02</a:t>
            </a:r>
          </a:p>
          <a:p>
            <a:pPr marL="0" indent="0">
              <a:buNone/>
            </a:pPr>
            <a:r>
              <a:rPr lang="en-US" sz="1400" b="1" dirty="0"/>
              <a:t>Total Yearly </a:t>
            </a:r>
            <a:r>
              <a:rPr lang="en-US" sz="1400" dirty="0"/>
              <a:t>$2514.76</a:t>
            </a:r>
          </a:p>
          <a:p>
            <a:endParaRPr lang="en-US" sz="1400" dirty="0"/>
          </a:p>
        </p:txBody>
      </p:sp>
      <p:sp>
        <p:nvSpPr>
          <p:cNvPr id="6" name="Title 1">
            <a:extLst>
              <a:ext uri="{FF2B5EF4-FFF2-40B4-BE49-F238E27FC236}">
                <a16:creationId xmlns:a16="http://schemas.microsoft.com/office/drawing/2014/main" id="{32DFEBB5-8727-44A5-B169-73593376EFC6}"/>
              </a:ext>
            </a:extLst>
          </p:cNvPr>
          <p:cNvSpPr txBox="1">
            <a:spLocks/>
          </p:cNvSpPr>
          <p:nvPr/>
        </p:nvSpPr>
        <p:spPr>
          <a:xfrm>
            <a:off x="777870" y="933318"/>
            <a:ext cx="2947482" cy="699990"/>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dirty="0">
                <a:solidFill>
                  <a:schemeClr val="accent1">
                    <a:lumMod val="75000"/>
                  </a:schemeClr>
                </a:solidFill>
              </a:rPr>
              <a:t>Good Plan or Economy Plan</a:t>
            </a:r>
          </a:p>
        </p:txBody>
      </p:sp>
      <p:sp>
        <p:nvSpPr>
          <p:cNvPr id="7" name="Title 1">
            <a:extLst>
              <a:ext uri="{FF2B5EF4-FFF2-40B4-BE49-F238E27FC236}">
                <a16:creationId xmlns:a16="http://schemas.microsoft.com/office/drawing/2014/main" id="{4062DFBD-4C11-4FE8-A414-AFC65DA604FA}"/>
              </a:ext>
            </a:extLst>
          </p:cNvPr>
          <p:cNvSpPr txBox="1">
            <a:spLocks/>
          </p:cNvSpPr>
          <p:nvPr/>
        </p:nvSpPr>
        <p:spPr>
          <a:xfrm>
            <a:off x="4252590" y="933317"/>
            <a:ext cx="2941846" cy="699991"/>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dirty="0">
                <a:solidFill>
                  <a:schemeClr val="accent1">
                    <a:lumMod val="75000"/>
                  </a:schemeClr>
                </a:solidFill>
              </a:rPr>
              <a:t>Better Plan or</a:t>
            </a:r>
            <a:br>
              <a:rPr lang="en-US" sz="2000" dirty="0">
                <a:solidFill>
                  <a:schemeClr val="accent1">
                    <a:lumMod val="75000"/>
                  </a:schemeClr>
                </a:solidFill>
              </a:rPr>
            </a:br>
            <a:r>
              <a:rPr lang="en-US" sz="2000" dirty="0">
                <a:solidFill>
                  <a:schemeClr val="accent1">
                    <a:lumMod val="75000"/>
                  </a:schemeClr>
                </a:solidFill>
              </a:rPr>
              <a:t>Middle-of-the-Road Plan</a:t>
            </a:r>
          </a:p>
        </p:txBody>
      </p:sp>
      <p:cxnSp>
        <p:nvCxnSpPr>
          <p:cNvPr id="9" name="Straight Connector 8">
            <a:extLst>
              <a:ext uri="{FF2B5EF4-FFF2-40B4-BE49-F238E27FC236}">
                <a16:creationId xmlns:a16="http://schemas.microsoft.com/office/drawing/2014/main" id="{7098A784-D49F-4120-8984-19D7D28C51B7}"/>
              </a:ext>
            </a:extLst>
          </p:cNvPr>
          <p:cNvCxnSpPr>
            <a:cxnSpLocks/>
          </p:cNvCxnSpPr>
          <p:nvPr/>
        </p:nvCxnSpPr>
        <p:spPr>
          <a:xfrm flipH="1" flipV="1">
            <a:off x="4033587" y="845031"/>
            <a:ext cx="15764" cy="5150595"/>
          </a:xfrm>
          <a:prstGeom prst="line">
            <a:avLst/>
          </a:prstGeom>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F6756293-F369-4B1A-9FA4-629E7F850DD0}"/>
              </a:ext>
            </a:extLst>
          </p:cNvPr>
          <p:cNvSpPr txBox="1">
            <a:spLocks/>
          </p:cNvSpPr>
          <p:nvPr/>
        </p:nvSpPr>
        <p:spPr>
          <a:xfrm>
            <a:off x="8257031" y="933317"/>
            <a:ext cx="3259023" cy="699991"/>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dirty="0">
                <a:solidFill>
                  <a:schemeClr val="accent1">
                    <a:lumMod val="75000"/>
                  </a:schemeClr>
                </a:solidFill>
              </a:rPr>
              <a:t>Best Plan or Platinum Package or Preferred Plan</a:t>
            </a:r>
          </a:p>
        </p:txBody>
      </p:sp>
      <p:cxnSp>
        <p:nvCxnSpPr>
          <p:cNvPr id="13" name="Straight Connector 12">
            <a:extLst>
              <a:ext uri="{FF2B5EF4-FFF2-40B4-BE49-F238E27FC236}">
                <a16:creationId xmlns:a16="http://schemas.microsoft.com/office/drawing/2014/main" id="{00DB5CBF-73ED-4E67-93C2-4AA9EF2367FA}"/>
              </a:ext>
            </a:extLst>
          </p:cNvPr>
          <p:cNvCxnSpPr>
            <a:cxnSpLocks/>
          </p:cNvCxnSpPr>
          <p:nvPr/>
        </p:nvCxnSpPr>
        <p:spPr>
          <a:xfrm flipH="1" flipV="1">
            <a:off x="8042282" y="845031"/>
            <a:ext cx="97315" cy="506230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57ECC2A-2DC8-40A1-A14A-10808B591B05}"/>
              </a:ext>
            </a:extLst>
          </p:cNvPr>
          <p:cNvSpPr txBox="1"/>
          <p:nvPr/>
        </p:nvSpPr>
        <p:spPr>
          <a:xfrm>
            <a:off x="777870" y="475699"/>
            <a:ext cx="10738184" cy="369332"/>
          </a:xfrm>
          <a:prstGeom prst="rect">
            <a:avLst/>
          </a:prstGeom>
          <a:solidFill>
            <a:schemeClr val="accent1">
              <a:lumMod val="75000"/>
            </a:schemeClr>
          </a:solidFill>
        </p:spPr>
        <p:txBody>
          <a:bodyPr wrap="square" rtlCol="0">
            <a:spAutoFit/>
          </a:bodyPr>
          <a:lstStyle/>
          <a:p>
            <a:r>
              <a:rPr lang="en-US" dirty="0">
                <a:solidFill>
                  <a:schemeClr val="bg1"/>
                </a:solidFill>
              </a:rPr>
              <a:t>Your Potential Income based on a Family of 3 (Husband, Wife and Child in Indiana) at Associate Agent</a:t>
            </a:r>
          </a:p>
        </p:txBody>
      </p:sp>
    </p:spTree>
    <p:extLst>
      <p:ext uri="{BB962C8B-B14F-4D97-AF65-F5344CB8AC3E}">
        <p14:creationId xmlns:p14="http://schemas.microsoft.com/office/powerpoint/2010/main" val="359791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E1878B-B50E-487C-8696-F7FCAEAE4410}"/>
              </a:ext>
            </a:extLst>
          </p:cNvPr>
          <p:cNvSpPr txBox="1">
            <a:spLocks/>
          </p:cNvSpPr>
          <p:nvPr/>
        </p:nvSpPr>
        <p:spPr>
          <a:xfrm>
            <a:off x="777870" y="1633308"/>
            <a:ext cx="3166483" cy="1267548"/>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1400" dirty="0"/>
              <a:t>1 a week</a:t>
            </a:r>
          </a:p>
          <a:p>
            <a:r>
              <a:rPr lang="en-US" sz="1400" dirty="0"/>
              <a:t>2 weeks off a year</a:t>
            </a:r>
          </a:p>
          <a:p>
            <a:pPr marL="0" indent="0">
              <a:buNone/>
            </a:pPr>
            <a:r>
              <a:rPr lang="en-US" sz="1400" b="1" dirty="0"/>
              <a:t>Total: </a:t>
            </a:r>
            <a:r>
              <a:rPr lang="en-US" sz="1400" dirty="0"/>
              <a:t>$54,650 per year</a:t>
            </a:r>
          </a:p>
          <a:p>
            <a:endParaRPr lang="en-US" sz="1400" dirty="0"/>
          </a:p>
        </p:txBody>
      </p:sp>
      <p:sp>
        <p:nvSpPr>
          <p:cNvPr id="4" name="Content Placeholder 2">
            <a:extLst>
              <a:ext uri="{FF2B5EF4-FFF2-40B4-BE49-F238E27FC236}">
                <a16:creationId xmlns:a16="http://schemas.microsoft.com/office/drawing/2014/main" id="{3FAB1310-4E65-4E9D-A57E-70CEBAAF1FC9}"/>
              </a:ext>
            </a:extLst>
          </p:cNvPr>
          <p:cNvSpPr txBox="1">
            <a:spLocks/>
          </p:cNvSpPr>
          <p:nvPr/>
        </p:nvSpPr>
        <p:spPr>
          <a:xfrm>
            <a:off x="4357588" y="1633307"/>
            <a:ext cx="3458008" cy="1267549"/>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1400" dirty="0"/>
              <a:t>1 a week</a:t>
            </a:r>
          </a:p>
          <a:p>
            <a:r>
              <a:rPr lang="en-US" sz="1400" dirty="0"/>
              <a:t>2 weeks off a year</a:t>
            </a:r>
          </a:p>
          <a:p>
            <a:pPr marL="0" indent="0">
              <a:buNone/>
            </a:pPr>
            <a:r>
              <a:rPr lang="en-US" sz="1400" b="1" dirty="0"/>
              <a:t>Total: </a:t>
            </a:r>
            <a:r>
              <a:rPr lang="en-US" sz="1400" dirty="0"/>
              <a:t>$102,558 per year</a:t>
            </a:r>
          </a:p>
          <a:p>
            <a:pPr marL="0" indent="0">
              <a:buNone/>
            </a:pPr>
            <a:endParaRPr lang="en-US" sz="1400" dirty="0"/>
          </a:p>
        </p:txBody>
      </p:sp>
      <p:sp>
        <p:nvSpPr>
          <p:cNvPr id="5" name="Content Placeholder 2">
            <a:extLst>
              <a:ext uri="{FF2B5EF4-FFF2-40B4-BE49-F238E27FC236}">
                <a16:creationId xmlns:a16="http://schemas.microsoft.com/office/drawing/2014/main" id="{FBAFCFB5-2FD8-4E3E-B541-4F508BC568D6}"/>
              </a:ext>
            </a:extLst>
          </p:cNvPr>
          <p:cNvSpPr txBox="1">
            <a:spLocks/>
          </p:cNvSpPr>
          <p:nvPr/>
        </p:nvSpPr>
        <p:spPr>
          <a:xfrm>
            <a:off x="8257032" y="1633308"/>
            <a:ext cx="3474720" cy="1267548"/>
          </a:xfrm>
          <a:prstGeom prst="rect">
            <a:avLst/>
          </a:prstGeom>
        </p:spPr>
        <p:txBody>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1400" dirty="0"/>
              <a:t>1 a week</a:t>
            </a:r>
          </a:p>
          <a:p>
            <a:r>
              <a:rPr lang="en-US" sz="1400" dirty="0"/>
              <a:t>2 weeks off a year</a:t>
            </a:r>
          </a:p>
          <a:p>
            <a:pPr marL="0" indent="0">
              <a:buNone/>
            </a:pPr>
            <a:r>
              <a:rPr lang="en-US" sz="1400" b="1" dirty="0"/>
              <a:t>Total: </a:t>
            </a:r>
            <a:r>
              <a:rPr lang="en-US" sz="1400" dirty="0"/>
              <a:t>$125,738 per year</a:t>
            </a:r>
          </a:p>
          <a:p>
            <a:endParaRPr lang="en-US" sz="1400" dirty="0"/>
          </a:p>
        </p:txBody>
      </p:sp>
      <p:sp>
        <p:nvSpPr>
          <p:cNvPr id="6" name="Title 1">
            <a:extLst>
              <a:ext uri="{FF2B5EF4-FFF2-40B4-BE49-F238E27FC236}">
                <a16:creationId xmlns:a16="http://schemas.microsoft.com/office/drawing/2014/main" id="{32DFEBB5-8727-44A5-B169-73593376EFC6}"/>
              </a:ext>
            </a:extLst>
          </p:cNvPr>
          <p:cNvSpPr txBox="1">
            <a:spLocks/>
          </p:cNvSpPr>
          <p:nvPr/>
        </p:nvSpPr>
        <p:spPr>
          <a:xfrm>
            <a:off x="777870" y="933318"/>
            <a:ext cx="2947482" cy="699990"/>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dirty="0">
                <a:solidFill>
                  <a:schemeClr val="accent1">
                    <a:lumMod val="75000"/>
                  </a:schemeClr>
                </a:solidFill>
              </a:rPr>
              <a:t>Good Plan or Economy Plan</a:t>
            </a:r>
          </a:p>
        </p:txBody>
      </p:sp>
      <p:sp>
        <p:nvSpPr>
          <p:cNvPr id="7" name="Title 1">
            <a:extLst>
              <a:ext uri="{FF2B5EF4-FFF2-40B4-BE49-F238E27FC236}">
                <a16:creationId xmlns:a16="http://schemas.microsoft.com/office/drawing/2014/main" id="{4062DFBD-4C11-4FE8-A414-AFC65DA604FA}"/>
              </a:ext>
            </a:extLst>
          </p:cNvPr>
          <p:cNvSpPr txBox="1">
            <a:spLocks/>
          </p:cNvSpPr>
          <p:nvPr/>
        </p:nvSpPr>
        <p:spPr>
          <a:xfrm>
            <a:off x="4252590" y="933317"/>
            <a:ext cx="2941846" cy="699991"/>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dirty="0">
                <a:solidFill>
                  <a:schemeClr val="accent1">
                    <a:lumMod val="75000"/>
                  </a:schemeClr>
                </a:solidFill>
              </a:rPr>
              <a:t>Better Plan or</a:t>
            </a:r>
            <a:br>
              <a:rPr lang="en-US" sz="2000" dirty="0">
                <a:solidFill>
                  <a:schemeClr val="accent1">
                    <a:lumMod val="75000"/>
                  </a:schemeClr>
                </a:solidFill>
              </a:rPr>
            </a:br>
            <a:r>
              <a:rPr lang="en-US" sz="2000" dirty="0">
                <a:solidFill>
                  <a:schemeClr val="accent1">
                    <a:lumMod val="75000"/>
                  </a:schemeClr>
                </a:solidFill>
              </a:rPr>
              <a:t>Middle-of-the-Road Plan</a:t>
            </a:r>
          </a:p>
        </p:txBody>
      </p:sp>
      <p:cxnSp>
        <p:nvCxnSpPr>
          <p:cNvPr id="9" name="Straight Connector 8">
            <a:extLst>
              <a:ext uri="{FF2B5EF4-FFF2-40B4-BE49-F238E27FC236}">
                <a16:creationId xmlns:a16="http://schemas.microsoft.com/office/drawing/2014/main" id="{7098A784-D49F-4120-8984-19D7D28C51B7}"/>
              </a:ext>
            </a:extLst>
          </p:cNvPr>
          <p:cNvCxnSpPr>
            <a:cxnSpLocks/>
          </p:cNvCxnSpPr>
          <p:nvPr/>
        </p:nvCxnSpPr>
        <p:spPr>
          <a:xfrm flipH="1" flipV="1">
            <a:off x="4033587" y="845031"/>
            <a:ext cx="15764" cy="5150595"/>
          </a:xfrm>
          <a:prstGeom prst="line">
            <a:avLst/>
          </a:prstGeom>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F6756293-F369-4B1A-9FA4-629E7F850DD0}"/>
              </a:ext>
            </a:extLst>
          </p:cNvPr>
          <p:cNvSpPr txBox="1">
            <a:spLocks/>
          </p:cNvSpPr>
          <p:nvPr/>
        </p:nvSpPr>
        <p:spPr>
          <a:xfrm>
            <a:off x="8257031" y="933317"/>
            <a:ext cx="3259023" cy="699991"/>
          </a:xfrm>
          <a:prstGeom prst="rect">
            <a:avLst/>
          </a:prstGeom>
        </p:spPr>
        <p:txBody>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000" dirty="0">
                <a:solidFill>
                  <a:schemeClr val="accent1">
                    <a:lumMod val="75000"/>
                  </a:schemeClr>
                </a:solidFill>
              </a:rPr>
              <a:t>Best Plan or Platinum Package or Preferred Plan</a:t>
            </a:r>
          </a:p>
        </p:txBody>
      </p:sp>
      <p:cxnSp>
        <p:nvCxnSpPr>
          <p:cNvPr id="13" name="Straight Connector 12">
            <a:extLst>
              <a:ext uri="{FF2B5EF4-FFF2-40B4-BE49-F238E27FC236}">
                <a16:creationId xmlns:a16="http://schemas.microsoft.com/office/drawing/2014/main" id="{00DB5CBF-73ED-4E67-93C2-4AA9EF2367FA}"/>
              </a:ext>
            </a:extLst>
          </p:cNvPr>
          <p:cNvCxnSpPr>
            <a:cxnSpLocks/>
          </p:cNvCxnSpPr>
          <p:nvPr/>
        </p:nvCxnSpPr>
        <p:spPr>
          <a:xfrm flipH="1" flipV="1">
            <a:off x="8042282" y="845031"/>
            <a:ext cx="97315" cy="506230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57ECC2A-2DC8-40A1-A14A-10808B591B05}"/>
              </a:ext>
            </a:extLst>
          </p:cNvPr>
          <p:cNvSpPr txBox="1"/>
          <p:nvPr/>
        </p:nvSpPr>
        <p:spPr>
          <a:xfrm>
            <a:off x="777870" y="475699"/>
            <a:ext cx="10738184" cy="369332"/>
          </a:xfrm>
          <a:prstGeom prst="rect">
            <a:avLst/>
          </a:prstGeom>
          <a:solidFill>
            <a:schemeClr val="accent1">
              <a:lumMod val="75000"/>
            </a:schemeClr>
          </a:solidFill>
        </p:spPr>
        <p:txBody>
          <a:bodyPr wrap="square" rtlCol="0">
            <a:spAutoFit/>
          </a:bodyPr>
          <a:lstStyle/>
          <a:p>
            <a:r>
              <a:rPr lang="en-US" dirty="0">
                <a:solidFill>
                  <a:schemeClr val="bg1"/>
                </a:solidFill>
              </a:rPr>
              <a:t>Your Potential Income</a:t>
            </a:r>
          </a:p>
        </p:txBody>
      </p:sp>
      <p:sp>
        <p:nvSpPr>
          <p:cNvPr id="11" name="TextBox 10">
            <a:extLst>
              <a:ext uri="{FF2B5EF4-FFF2-40B4-BE49-F238E27FC236}">
                <a16:creationId xmlns:a16="http://schemas.microsoft.com/office/drawing/2014/main" id="{892AF034-54EA-4BEB-8C99-53B8D9BB9643}"/>
              </a:ext>
            </a:extLst>
          </p:cNvPr>
          <p:cNvSpPr txBox="1"/>
          <p:nvPr/>
        </p:nvSpPr>
        <p:spPr>
          <a:xfrm>
            <a:off x="777870" y="2866330"/>
            <a:ext cx="10738184" cy="3046988"/>
          </a:xfrm>
          <a:prstGeom prst="rect">
            <a:avLst/>
          </a:prstGeom>
          <a:solidFill>
            <a:schemeClr val="accent1">
              <a:lumMod val="75000"/>
            </a:schemeClr>
          </a:solidFill>
        </p:spPr>
        <p:txBody>
          <a:bodyPr wrap="square" rtlCol="0">
            <a:spAutoFit/>
          </a:bodyPr>
          <a:lstStyle/>
          <a:p>
            <a:r>
              <a:rPr lang="en-US" sz="3200" dirty="0">
                <a:solidFill>
                  <a:schemeClr val="bg1"/>
                </a:solidFill>
              </a:rPr>
              <a:t>Please Note:  You will not sell the same bundle each time.  Clients needs vary.  This is an example of how you can bundle your presentation together so that it simplifies things for you and your client.  As always, do what is best for the client and make sure they are getting the most comprehensive plan available based on your conversation with them.</a:t>
            </a:r>
          </a:p>
        </p:txBody>
      </p:sp>
    </p:spTree>
    <p:extLst>
      <p:ext uri="{BB962C8B-B14F-4D97-AF65-F5344CB8AC3E}">
        <p14:creationId xmlns:p14="http://schemas.microsoft.com/office/powerpoint/2010/main" val="2636607216"/>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55</TotalTime>
  <Words>604</Words>
  <Application>Microsoft Office PowerPoint</Application>
  <PresentationFormat>Widescreen</PresentationFormat>
  <Paragraphs>105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Corbel</vt:lpstr>
      <vt:lpstr>Wingdings 2</vt:lpstr>
      <vt:lpstr>Frame</vt:lpstr>
      <vt:lpstr>Good – Better - Best</vt:lpstr>
      <vt:lpstr>Good Plan or Economy Plan</vt:lpstr>
      <vt:lpstr>Better Plan or Middle-of-the-Road Plan</vt:lpstr>
      <vt:lpstr>Best Plan or Platinum Package or Preferred Plan</vt:lpstr>
      <vt:lpstr>PowerPoint Presentation</vt:lpstr>
      <vt:lpstr>Tips &amp; Tricks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 Better - Best</dc:title>
  <dc:creator>Owner</dc:creator>
  <cp:lastModifiedBy>Owner</cp:lastModifiedBy>
  <cp:revision>5</cp:revision>
  <dcterms:created xsi:type="dcterms:W3CDTF">2017-10-04T22:01:54Z</dcterms:created>
  <dcterms:modified xsi:type="dcterms:W3CDTF">2017-10-04T22:57:53Z</dcterms:modified>
</cp:coreProperties>
</file>